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26"/>
  </p:notesMasterIdLst>
  <p:sldIdLst>
    <p:sldId id="278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56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7092075-8D9F-436F-948F-A455A12B4620}" type="datetimeFigureOut">
              <a:rPr lang="ar-IQ" smtClean="0"/>
              <a:t>09/04/1443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423818E-6A15-44F4-B8DA-57647BC1E7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364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3818E-6A15-44F4-B8DA-57647BC1E780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053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3818E-6A15-44F4-B8DA-57647BC1E780}" type="slidenum">
              <a:rPr lang="ar-IQ" smtClean="0"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533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331075-F836-4AFB-B7ED-80B252F5261D}" type="datetimeFigureOut">
              <a:rPr lang="ar-IQ" smtClean="0"/>
              <a:t>09/04/1443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5EE1CD-F321-48C3-AC76-8D62B4C5DF92}" type="slidenum">
              <a:rPr lang="ar-IQ" smtClean="0"/>
              <a:t>‹#›</a:t>
            </a:fld>
            <a:endParaRPr lang="ar-IQ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1075-F836-4AFB-B7ED-80B252F5261D}" type="datetimeFigureOut">
              <a:rPr lang="ar-IQ" smtClean="0"/>
              <a:t>09/04/1443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E1CD-F321-48C3-AC76-8D62B4C5DF92}" type="slidenum">
              <a:rPr lang="ar-IQ" smtClean="0"/>
              <a:t>‹#›</a:t>
            </a:fld>
            <a:endParaRPr lang="ar-IQ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1075-F836-4AFB-B7ED-80B252F5261D}" type="datetimeFigureOut">
              <a:rPr lang="ar-IQ" smtClean="0"/>
              <a:t>09/04/1443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E1CD-F321-48C3-AC76-8D62B4C5DF92}" type="slidenum">
              <a:rPr lang="ar-IQ" smtClean="0"/>
              <a:t>‹#›</a:t>
            </a:fld>
            <a:endParaRPr lang="ar-IQ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1075-F836-4AFB-B7ED-80B252F5261D}" type="datetimeFigureOut">
              <a:rPr lang="ar-IQ" smtClean="0"/>
              <a:t>09/04/1443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E1CD-F321-48C3-AC76-8D62B4C5DF92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1075-F836-4AFB-B7ED-80B252F5261D}" type="datetimeFigureOut">
              <a:rPr lang="ar-IQ" smtClean="0"/>
              <a:t>09/04/1443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E1CD-F321-48C3-AC76-8D62B4C5DF92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1075-F836-4AFB-B7ED-80B252F5261D}" type="datetimeFigureOut">
              <a:rPr lang="ar-IQ" smtClean="0"/>
              <a:t>09/04/1443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E1CD-F321-48C3-AC76-8D62B4C5DF92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1075-F836-4AFB-B7ED-80B252F5261D}" type="datetimeFigureOut">
              <a:rPr lang="ar-IQ" smtClean="0"/>
              <a:t>09/04/1443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E1CD-F321-48C3-AC76-8D62B4C5DF92}" type="slidenum">
              <a:rPr lang="ar-IQ" smtClean="0"/>
              <a:t>‹#›</a:t>
            </a:fld>
            <a:endParaRPr lang="ar-IQ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1075-F836-4AFB-B7ED-80B252F5261D}" type="datetimeFigureOut">
              <a:rPr lang="ar-IQ" smtClean="0"/>
              <a:t>09/04/1443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E1CD-F321-48C3-AC76-8D62B4C5DF92}" type="slidenum">
              <a:rPr lang="ar-IQ" smtClean="0"/>
              <a:t>‹#›</a:t>
            </a:fld>
            <a:endParaRPr lang="ar-IQ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1075-F836-4AFB-B7ED-80B252F5261D}" type="datetimeFigureOut">
              <a:rPr lang="ar-IQ" smtClean="0"/>
              <a:t>09/04/1443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E1CD-F321-48C3-AC76-8D62B4C5DF9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1075-F836-4AFB-B7ED-80B252F5261D}" type="datetimeFigureOut">
              <a:rPr lang="ar-IQ" smtClean="0"/>
              <a:t>09/04/1443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E1CD-F321-48C3-AC76-8D62B4C5DF9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1075-F836-4AFB-B7ED-80B252F5261D}" type="datetimeFigureOut">
              <a:rPr lang="ar-IQ" smtClean="0"/>
              <a:t>09/04/1443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E1CD-F321-48C3-AC76-8D62B4C5DF9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E331075-F836-4AFB-B7ED-80B252F5261D}" type="datetimeFigureOut">
              <a:rPr lang="ar-IQ" smtClean="0"/>
              <a:t>09/04/1443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05EE1CD-F321-48C3-AC76-8D62B4C5DF92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4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533401"/>
            <a:ext cx="7745505" cy="559276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err="1">
                <a:solidFill>
                  <a:srgbClr val="FF0000"/>
                </a:solidFill>
              </a:rPr>
              <a:t>Hypogonadotrophic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hypogonadism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Associated with delayed puberty and primary </a:t>
            </a:r>
            <a:r>
              <a:rPr lang="en-US" dirty="0" err="1" smtClean="0">
                <a:solidFill>
                  <a:schemeClr val="tx1"/>
                </a:solidFill>
              </a:rPr>
              <a:t>amenorrhoea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dirty="0" err="1">
                <a:solidFill>
                  <a:srgbClr val="FF0000"/>
                </a:solidFill>
              </a:rPr>
              <a:t>Hypergonadotrophic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hypogonadism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Associated with delayed puberty and primary </a:t>
            </a:r>
            <a:r>
              <a:rPr lang="en-US" dirty="0" err="1">
                <a:solidFill>
                  <a:schemeClr val="tx1"/>
                </a:solidFill>
              </a:rPr>
              <a:t>amenorrhoea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 Can </a:t>
            </a:r>
            <a:r>
              <a:rPr lang="en-US" dirty="0">
                <a:solidFill>
                  <a:schemeClr val="tx1"/>
                </a:solidFill>
              </a:rPr>
              <a:t>also occur later in life and will cause secondary</a:t>
            </a:r>
          </a:p>
          <a:p>
            <a:pPr marL="0" indent="0" algn="l" rtl="0">
              <a:buNone/>
            </a:pPr>
            <a:r>
              <a:rPr lang="en-US" dirty="0" err="1">
                <a:solidFill>
                  <a:schemeClr val="tx1"/>
                </a:solidFill>
              </a:rPr>
              <a:t>amenorrhoea</a:t>
            </a:r>
            <a:r>
              <a:rPr lang="en-US" dirty="0">
                <a:solidFill>
                  <a:schemeClr val="tx1"/>
                </a:solidFill>
              </a:rPr>
              <a:t> after normal sexual development.</a:t>
            </a:r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algn="l" rtl="0"/>
            <a:endParaRPr lang="ar-IQ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1143001"/>
            <a:ext cx="7745505" cy="4983162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/>
              <a:t>The sequence of events of puberty  does not happen. </a:t>
            </a:r>
            <a:endParaRPr lang="en-US" sz="2800" dirty="0" smtClean="0"/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May be diagnosed at birth with ambiguous genitalia, but may also be seen at puberty as primary </a:t>
            </a:r>
            <a:r>
              <a:rPr lang="en-US" sz="2800" dirty="0" err="1"/>
              <a:t>amenorrhoea</a:t>
            </a:r>
            <a:r>
              <a:rPr lang="en-US" sz="2800" dirty="0"/>
              <a:t> or increasing </a:t>
            </a:r>
            <a:r>
              <a:rPr lang="en-US" sz="2800" dirty="0" err="1"/>
              <a:t>virilization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Older terms, such as ‘hermaphrodite’ and ‘intersex’, are confusing to both the clinician and patients, and in addition can be hurtful.</a:t>
            </a:r>
          </a:p>
          <a:p>
            <a:pPr algn="l" rtl="0"/>
            <a:endParaRPr lang="ar-IQ" sz="28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56263" cy="649044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Disorders of sexual development</a:t>
            </a:r>
            <a:endParaRPr lang="ar-IQ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55319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27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1295401"/>
            <a:ext cx="7745505" cy="483076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1- Turner syndrome</a:t>
            </a: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Results </a:t>
            </a:r>
            <a:r>
              <a:rPr lang="en-US" sz="2800" dirty="0">
                <a:solidFill>
                  <a:schemeClr val="tx1"/>
                </a:solidFill>
              </a:rPr>
              <a:t>from a complete or </a:t>
            </a:r>
            <a:r>
              <a:rPr lang="en-US" sz="2800" dirty="0" smtClean="0">
                <a:solidFill>
                  <a:schemeClr val="tx1"/>
                </a:solidFill>
              </a:rPr>
              <a:t>partial absence </a:t>
            </a:r>
            <a:r>
              <a:rPr lang="en-US" sz="2800" dirty="0">
                <a:solidFill>
                  <a:schemeClr val="tx1"/>
                </a:solidFill>
              </a:rPr>
              <a:t>of one X chromosome (45XO</a:t>
            </a:r>
            <a:r>
              <a:rPr lang="en-US" sz="2800" dirty="0" smtClean="0">
                <a:solidFill>
                  <a:schemeClr val="tx1"/>
                </a:solidFill>
              </a:rPr>
              <a:t>).</a:t>
            </a:r>
          </a:p>
          <a:p>
            <a:pPr algn="l" rtl="0"/>
            <a:endParaRPr lang="en-US" sz="28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Is </a:t>
            </a:r>
            <a:r>
              <a:rPr lang="en-US" sz="2800" dirty="0">
                <a:solidFill>
                  <a:schemeClr val="tx1"/>
                </a:solidFill>
              </a:rPr>
              <a:t>the most common chromosomal anomaly </a:t>
            </a:r>
            <a:r>
              <a:rPr lang="en-US" sz="2800" dirty="0" smtClean="0">
                <a:solidFill>
                  <a:schemeClr val="tx1"/>
                </a:solidFill>
              </a:rPr>
              <a:t>in females</a:t>
            </a:r>
            <a:r>
              <a:rPr lang="en-US" sz="2800" dirty="0">
                <a:solidFill>
                  <a:schemeClr val="tx1"/>
                </a:solidFill>
              </a:rPr>
              <a:t>, occurring in 1 in 2,500 live female births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A mosaic karyotype is not uncommon, leading to </a:t>
            </a:r>
            <a:r>
              <a:rPr lang="en-US" sz="2800" dirty="0" smtClean="0">
                <a:solidFill>
                  <a:schemeClr val="tx1"/>
                </a:solidFill>
              </a:rPr>
              <a:t>a variable </a:t>
            </a:r>
            <a:r>
              <a:rPr lang="en-US" sz="2800" dirty="0">
                <a:solidFill>
                  <a:schemeClr val="tx1"/>
                </a:solidFill>
              </a:rPr>
              <a:t>presentation.</a:t>
            </a:r>
            <a:endParaRPr lang="ar-IQ" sz="2800" dirty="0">
              <a:solidFill>
                <a:schemeClr val="tx1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88490" y="228600"/>
            <a:ext cx="7756263" cy="9906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Non-structural causes of DSD</a:t>
            </a:r>
            <a:endParaRPr lang="ar-IQ" sz="36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3718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533401"/>
            <a:ext cx="7745505" cy="559276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solidFill>
                  <a:srgbClr val="C00000"/>
                </a:solidFill>
              </a:rPr>
              <a:t>Typical clinical features include </a:t>
            </a:r>
          </a:p>
          <a:p>
            <a:pPr algn="l" rtl="0"/>
            <a:r>
              <a:rPr lang="en-US" sz="2800" dirty="0"/>
              <a:t>Short stature, </a:t>
            </a:r>
          </a:p>
          <a:p>
            <a:pPr algn="l" rtl="0"/>
            <a:r>
              <a:rPr lang="en-US" sz="2800" dirty="0"/>
              <a:t>Webbing of the neck</a:t>
            </a:r>
          </a:p>
          <a:p>
            <a:pPr algn="l" rtl="0"/>
            <a:r>
              <a:rPr lang="en-US" sz="2800" dirty="0"/>
              <a:t>Wide carrying angle. 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rgbClr val="C00000"/>
                </a:solidFill>
              </a:rPr>
              <a:t>Associated medical conditions include </a:t>
            </a:r>
          </a:p>
          <a:p>
            <a:pPr algn="l" rtl="0"/>
            <a:r>
              <a:rPr lang="en-US" sz="2800" dirty="0" err="1"/>
              <a:t>Coarctation</a:t>
            </a:r>
            <a:r>
              <a:rPr lang="en-US" sz="2800" dirty="0"/>
              <a:t> of the aorta,</a:t>
            </a:r>
          </a:p>
          <a:p>
            <a:pPr algn="l" rtl="0"/>
            <a:r>
              <a:rPr lang="en-US" sz="2800" dirty="0"/>
              <a:t>Inflammatory bowel disease, </a:t>
            </a:r>
          </a:p>
          <a:p>
            <a:pPr algn="l" rtl="0"/>
            <a:r>
              <a:rPr lang="en-US" sz="2800" dirty="0" err="1"/>
              <a:t>Sensorineural</a:t>
            </a:r>
            <a:r>
              <a:rPr lang="en-US" sz="2800" dirty="0"/>
              <a:t> and conduction deafness,</a:t>
            </a:r>
          </a:p>
          <a:p>
            <a:pPr algn="l" rtl="0"/>
            <a:r>
              <a:rPr lang="en-US" sz="2800" dirty="0"/>
              <a:t>Renal anomalies </a:t>
            </a:r>
          </a:p>
          <a:p>
            <a:pPr algn="l" rtl="0"/>
            <a:r>
              <a:rPr lang="en-US" sz="2800" dirty="0"/>
              <a:t>Endocrine dysfunction, such as autoimmune thyroid disease.</a:t>
            </a:r>
          </a:p>
          <a:p>
            <a:pPr algn="l" rtl="0"/>
            <a:endParaRPr lang="en-US" sz="2800" dirty="0"/>
          </a:p>
          <a:p>
            <a:pPr algn="l" rtl="0"/>
            <a:endParaRPr lang="ar-IQ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581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40005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1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457201"/>
            <a:ext cx="7745505" cy="566896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The </a:t>
            </a:r>
            <a:r>
              <a:rPr lang="en-US" sz="2800" dirty="0"/>
              <a:t>gonads are ‘streak gonads’ and do not produce </a:t>
            </a:r>
            <a:r>
              <a:rPr lang="en-US" sz="2800" dirty="0" err="1"/>
              <a:t>oestrogen</a:t>
            </a:r>
            <a:r>
              <a:rPr lang="en-US" sz="2800" dirty="0"/>
              <a:t> or oocytes. </a:t>
            </a:r>
            <a:endParaRPr lang="en-US" sz="2800" dirty="0" smtClean="0"/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Diagnosis is usually made at birth or in early childhood from the clinical appearance of the baby or due to short stature 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In about 10% of women, the diagnosis is not made until adolescence with delayed puberty. </a:t>
            </a:r>
          </a:p>
          <a:p>
            <a:pPr algn="l" rtl="0"/>
            <a:endParaRPr lang="en-US" sz="2800" dirty="0"/>
          </a:p>
          <a:p>
            <a:pPr algn="l" rtl="0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37764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533401"/>
            <a:ext cx="7745505" cy="559276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Treatment</a:t>
            </a:r>
          </a:p>
          <a:p>
            <a:pPr algn="l" rtl="0"/>
            <a:r>
              <a:rPr lang="en-US" sz="2800" dirty="0" smtClean="0">
                <a:solidFill>
                  <a:srgbClr val="C00000"/>
                </a:solidFill>
              </a:rPr>
              <a:t>In </a:t>
            </a:r>
            <a:r>
              <a:rPr lang="en-US" sz="2800" dirty="0">
                <a:solidFill>
                  <a:srgbClr val="C00000"/>
                </a:solidFill>
              </a:rPr>
              <a:t>childhood</a:t>
            </a:r>
            <a:r>
              <a:rPr lang="en-US" sz="2800" dirty="0"/>
              <a:t>, treatment is focused on growth</a:t>
            </a:r>
            <a:r>
              <a:rPr lang="en-US" sz="2800" dirty="0" smtClean="0"/>
              <a:t>. </a:t>
            </a:r>
            <a:endParaRPr lang="en-US" sz="2800" dirty="0"/>
          </a:p>
          <a:p>
            <a:pPr algn="l" rtl="0"/>
            <a:r>
              <a:rPr lang="en-US" sz="2800" dirty="0">
                <a:solidFill>
                  <a:srgbClr val="C00000"/>
                </a:solidFill>
              </a:rPr>
              <a:t>In adolescence </a:t>
            </a:r>
            <a:r>
              <a:rPr lang="en-US" sz="2800" dirty="0"/>
              <a:t>treatment is focused on induction of puberty. </a:t>
            </a:r>
          </a:p>
          <a:p>
            <a:pPr algn="l" rtl="0"/>
            <a:r>
              <a:rPr lang="en-US" sz="2800" dirty="0">
                <a:solidFill>
                  <a:srgbClr val="C00000"/>
                </a:solidFill>
              </a:rPr>
              <a:t>Pregnancy</a:t>
            </a:r>
            <a:r>
              <a:rPr lang="en-US" sz="2800" dirty="0"/>
              <a:t> is only possible with ovum donation.</a:t>
            </a:r>
          </a:p>
          <a:p>
            <a:pPr algn="l" rtl="0"/>
            <a:r>
              <a:rPr lang="en-US" sz="2800" dirty="0">
                <a:solidFill>
                  <a:srgbClr val="C00000"/>
                </a:solidFill>
              </a:rPr>
              <a:t>Psychological support is important. </a:t>
            </a:r>
          </a:p>
          <a:p>
            <a:pPr algn="l" rtl="0"/>
            <a:r>
              <a:rPr lang="en-US" sz="2800" dirty="0"/>
              <a:t>In girls with </a:t>
            </a:r>
            <a:r>
              <a:rPr lang="en-US" sz="2800" dirty="0" err="1">
                <a:solidFill>
                  <a:srgbClr val="C00000"/>
                </a:solidFill>
              </a:rPr>
              <a:t>mosaicism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the clinical picture can vary and normal puberty and menstruation can occur, with early cessation of periods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30399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990601"/>
            <a:ext cx="7745505" cy="5135562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The </a:t>
            </a:r>
            <a:r>
              <a:rPr lang="en-US" sz="2800" dirty="0"/>
              <a:t>gonads do not develop into a testis, despite the presence of an XY karyotype. In </a:t>
            </a:r>
            <a:r>
              <a:rPr lang="en-US" sz="2800" dirty="0" smtClean="0"/>
              <a:t>about 15</a:t>
            </a:r>
            <a:r>
              <a:rPr lang="en-US" sz="2800" dirty="0"/>
              <a:t>% of cases, this is due to a mutation in the SRY gene on the Y </a:t>
            </a:r>
            <a:r>
              <a:rPr lang="en-US" sz="2800" dirty="0" smtClean="0"/>
              <a:t>chromosome.</a:t>
            </a:r>
          </a:p>
          <a:p>
            <a:pPr algn="l" rtl="0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most cases the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cause is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unknown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l" rtl="0"/>
            <a:r>
              <a:rPr lang="en-US" sz="2800" dirty="0">
                <a:solidFill>
                  <a:srgbClr val="00B050"/>
                </a:solidFill>
              </a:rPr>
              <a:t>In complete gonadal </a:t>
            </a:r>
            <a:r>
              <a:rPr lang="en-US" sz="2800" dirty="0" err="1">
                <a:solidFill>
                  <a:srgbClr val="00B050"/>
                </a:solidFill>
              </a:rPr>
              <a:t>dysgenesis</a:t>
            </a:r>
            <a:r>
              <a:rPr lang="en-US" sz="2800" dirty="0">
                <a:solidFill>
                  <a:srgbClr val="00B050"/>
                </a:solidFill>
              </a:rPr>
              <a:t> (</a:t>
            </a:r>
            <a:r>
              <a:rPr lang="en-US" sz="2800" dirty="0" err="1">
                <a:solidFill>
                  <a:srgbClr val="C00000"/>
                </a:solidFill>
              </a:rPr>
              <a:t>Swyer</a:t>
            </a:r>
            <a:r>
              <a:rPr lang="en-US" sz="2800" dirty="0">
                <a:solidFill>
                  <a:srgbClr val="C00000"/>
                </a:solidFill>
              </a:rPr>
              <a:t> syndrome</a:t>
            </a:r>
            <a:r>
              <a:rPr lang="en-US" sz="2800" dirty="0">
                <a:solidFill>
                  <a:srgbClr val="00B050"/>
                </a:solidFill>
              </a:rPr>
              <a:t>), the gonad remains as a streak gonad </a:t>
            </a:r>
            <a:r>
              <a:rPr lang="en-US" sz="2800" dirty="0" smtClean="0">
                <a:solidFill>
                  <a:srgbClr val="00B050"/>
                </a:solidFill>
              </a:rPr>
              <a:t>and does </a:t>
            </a:r>
            <a:r>
              <a:rPr lang="en-US" sz="2800" dirty="0">
                <a:solidFill>
                  <a:srgbClr val="00B050"/>
                </a:solidFill>
              </a:rPr>
              <a:t>not produce any </a:t>
            </a:r>
            <a:r>
              <a:rPr lang="en-US" sz="2800" dirty="0" smtClean="0">
                <a:solidFill>
                  <a:srgbClr val="00B050"/>
                </a:solidFill>
              </a:rPr>
              <a:t>hormones.</a:t>
            </a:r>
          </a:p>
          <a:p>
            <a:pPr algn="l" rtl="0"/>
            <a:r>
              <a:rPr lang="en-US" sz="2800" dirty="0">
                <a:solidFill>
                  <a:srgbClr val="0070C0"/>
                </a:solidFill>
              </a:rPr>
              <a:t>In the absence of anti-</a:t>
            </a:r>
            <a:r>
              <a:rPr lang="en-US" sz="2800" dirty="0" err="1">
                <a:solidFill>
                  <a:srgbClr val="0070C0"/>
                </a:solidFill>
              </a:rPr>
              <a:t>Müllerian</a:t>
            </a:r>
            <a:r>
              <a:rPr lang="en-US" sz="2800" dirty="0">
                <a:solidFill>
                  <a:srgbClr val="0070C0"/>
                </a:solidFill>
              </a:rPr>
              <a:t> hormone (AMH), the </a:t>
            </a:r>
            <a:r>
              <a:rPr lang="en-US" sz="2800" dirty="0" err="1" smtClean="0">
                <a:solidFill>
                  <a:srgbClr val="0070C0"/>
                </a:solidFill>
              </a:rPr>
              <a:t>Müllerian</a:t>
            </a:r>
            <a:r>
              <a:rPr lang="en-US" sz="2800" dirty="0" smtClean="0">
                <a:solidFill>
                  <a:srgbClr val="0070C0"/>
                </a:solidFill>
              </a:rPr>
              <a:t> structures </a:t>
            </a:r>
            <a:r>
              <a:rPr lang="en-US" sz="2800" dirty="0">
                <a:solidFill>
                  <a:srgbClr val="0070C0"/>
                </a:solidFill>
              </a:rPr>
              <a:t>do not regress and the uterus, vagina and Fallopian tubes develop normally</a:t>
            </a:r>
            <a:endParaRPr lang="ar-IQ" sz="2800" dirty="0">
              <a:solidFill>
                <a:srgbClr val="0070C0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649044"/>
          </a:xfrm>
        </p:spPr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</a:rPr>
              <a:t> 2- 46XY </a:t>
            </a:r>
            <a:r>
              <a:rPr lang="en-US" sz="3200" dirty="0">
                <a:solidFill>
                  <a:srgbClr val="00B050"/>
                </a:solidFill>
              </a:rPr>
              <a:t>gonadal </a:t>
            </a:r>
            <a:r>
              <a:rPr lang="en-US" sz="3200" dirty="0" err="1" smtClean="0">
                <a:solidFill>
                  <a:srgbClr val="00B050"/>
                </a:solidFill>
              </a:rPr>
              <a:t>dysgenesis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ar-IQ" sz="3200" dirty="0">
              <a:solidFill>
                <a:srgbClr val="00B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68580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93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533401"/>
            <a:ext cx="7745505" cy="5592762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>
                <a:solidFill>
                  <a:srgbClr val="C00000"/>
                </a:solidFill>
              </a:rPr>
              <a:t>The absence </a:t>
            </a:r>
            <a:r>
              <a:rPr lang="en-US" sz="2800" dirty="0" smtClean="0">
                <a:solidFill>
                  <a:srgbClr val="C00000"/>
                </a:solidFill>
              </a:rPr>
              <a:t>of testosterone </a:t>
            </a:r>
            <a:r>
              <a:rPr lang="en-US" sz="2800" dirty="0">
                <a:solidFill>
                  <a:srgbClr val="C00000"/>
                </a:solidFill>
              </a:rPr>
              <a:t>means the fetus does not </a:t>
            </a:r>
            <a:r>
              <a:rPr lang="en-US" sz="2800" dirty="0" err="1">
                <a:solidFill>
                  <a:srgbClr val="C00000"/>
                </a:solidFill>
              </a:rPr>
              <a:t>virilize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</a:p>
          <a:p>
            <a:pPr algn="l" rtl="0"/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The baby is phenotypically </a:t>
            </a:r>
            <a:r>
              <a:rPr lang="en-US" sz="2800" dirty="0" smtClean="0">
                <a:solidFill>
                  <a:srgbClr val="00B050"/>
                </a:solidFill>
              </a:rPr>
              <a:t>female.</a:t>
            </a:r>
          </a:p>
          <a:p>
            <a:pPr algn="l" rtl="0"/>
            <a:r>
              <a:rPr lang="en-US" sz="2800" dirty="0" smtClean="0">
                <a:solidFill>
                  <a:srgbClr val="00B050"/>
                </a:solidFill>
              </a:rPr>
              <a:t> Although </a:t>
            </a:r>
            <a:r>
              <a:rPr lang="en-US" sz="2800" dirty="0">
                <a:solidFill>
                  <a:srgbClr val="00B050"/>
                </a:solidFill>
              </a:rPr>
              <a:t>has an </a:t>
            </a:r>
            <a:r>
              <a:rPr lang="en-US" sz="2800" dirty="0" smtClean="0">
                <a:solidFill>
                  <a:srgbClr val="00B050"/>
                </a:solidFill>
              </a:rPr>
              <a:t>XY chromosome</a:t>
            </a:r>
            <a:r>
              <a:rPr lang="en-US" sz="2800" dirty="0">
                <a:solidFill>
                  <a:srgbClr val="00B050"/>
                </a:solidFill>
              </a:rPr>
              <a:t>.  </a:t>
            </a:r>
            <a:r>
              <a:rPr lang="en-US" sz="2800" dirty="0" smtClean="0">
                <a:solidFill>
                  <a:srgbClr val="00B050"/>
                </a:solidFill>
              </a:rPr>
              <a:t>The </a:t>
            </a:r>
            <a:r>
              <a:rPr lang="en-US" sz="2800" dirty="0">
                <a:solidFill>
                  <a:srgbClr val="00B050"/>
                </a:solidFill>
              </a:rPr>
              <a:t>gonads do not function and presentation is usually at adolescence with delayed </a:t>
            </a:r>
            <a:r>
              <a:rPr lang="en-US" sz="2800" dirty="0" smtClean="0">
                <a:solidFill>
                  <a:srgbClr val="00B050"/>
                </a:solidFill>
              </a:rPr>
              <a:t>puberty.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dirty="0" err="1">
                <a:solidFill>
                  <a:schemeClr val="tx1"/>
                </a:solidFill>
              </a:rPr>
              <a:t>dysgenetic</a:t>
            </a:r>
            <a:r>
              <a:rPr lang="en-US" sz="2800" dirty="0">
                <a:solidFill>
                  <a:schemeClr val="tx1"/>
                </a:solidFill>
              </a:rPr>
              <a:t> gonad has a high malignancy risk and should be removed when the diagnosis is made. This is usually performed </a:t>
            </a:r>
            <a:r>
              <a:rPr lang="en-US" sz="2800" dirty="0" err="1">
                <a:solidFill>
                  <a:schemeClr val="tx1"/>
                </a:solidFill>
              </a:rPr>
              <a:t>laparoscopically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800" dirty="0">
                <a:solidFill>
                  <a:srgbClr val="C00000"/>
                </a:solidFill>
              </a:rPr>
              <a:t>Puberty must be induced with </a:t>
            </a:r>
            <a:r>
              <a:rPr lang="en-US" sz="2800" dirty="0" err="1">
                <a:solidFill>
                  <a:srgbClr val="C00000"/>
                </a:solidFill>
              </a:rPr>
              <a:t>oestrogen</a:t>
            </a:r>
            <a:endParaRPr lang="en-US" sz="2800" dirty="0">
              <a:solidFill>
                <a:srgbClr val="C00000"/>
              </a:solidFill>
            </a:endParaRPr>
          </a:p>
          <a:p>
            <a:pPr algn="l" rtl="0"/>
            <a:r>
              <a:rPr lang="en-US" sz="2800" dirty="0">
                <a:solidFill>
                  <a:srgbClr val="00B050"/>
                </a:solidFill>
              </a:rPr>
              <a:t>Pregnancies are possible with a donor oocyte.</a:t>
            </a:r>
          </a:p>
          <a:p>
            <a:pPr algn="l" rtl="0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Need psychological support. </a:t>
            </a:r>
          </a:p>
          <a:p>
            <a:pPr algn="l" rtl="0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2690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381001"/>
            <a:ext cx="7745505" cy="5745162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</a:rPr>
              <a:t>Mixed gonadal </a:t>
            </a:r>
            <a:r>
              <a:rPr lang="en-US" sz="2800" dirty="0" err="1">
                <a:solidFill>
                  <a:srgbClr val="FF0000"/>
                </a:solidFill>
              </a:rPr>
              <a:t>dysgenesis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algn="l" rtl="0"/>
            <a:r>
              <a:rPr lang="en-US" sz="2800" dirty="0"/>
              <a:t>XX/XY </a:t>
            </a:r>
            <a:r>
              <a:rPr lang="en-US" sz="2800" dirty="0" err="1"/>
              <a:t>mosaicism</a:t>
            </a:r>
            <a:r>
              <a:rPr lang="en-US" sz="2800" dirty="0"/>
              <a:t> is present in up to 20%.</a:t>
            </a:r>
          </a:p>
          <a:p>
            <a:pPr algn="l" rtl="0"/>
            <a:r>
              <a:rPr lang="en-US" sz="2800" dirty="0"/>
              <a:t>Both functioning ovarian and testicular tissue can be present (</a:t>
            </a:r>
            <a:r>
              <a:rPr lang="en-US" sz="2800" dirty="0" err="1"/>
              <a:t>ovotesticular</a:t>
            </a:r>
            <a:r>
              <a:rPr lang="en-US" sz="2800" dirty="0"/>
              <a:t> DSD). </a:t>
            </a:r>
          </a:p>
          <a:p>
            <a:pPr algn="l" rtl="0"/>
            <a:r>
              <a:rPr lang="en-US" sz="2800" dirty="0"/>
              <a:t>The anatomical findings depending on gonadal function  </a:t>
            </a:r>
          </a:p>
          <a:p>
            <a:pPr algn="l" rtl="0"/>
            <a:r>
              <a:rPr lang="en-US" sz="2800" dirty="0"/>
              <a:t>If the testis is functional, then the baby will </a:t>
            </a:r>
            <a:r>
              <a:rPr lang="en-US" sz="2800" dirty="0" err="1"/>
              <a:t>virilize</a:t>
            </a:r>
            <a:r>
              <a:rPr lang="en-US" sz="2800" dirty="0"/>
              <a:t> and have ambiguous or normal male genitalia. </a:t>
            </a:r>
          </a:p>
          <a:p>
            <a:pPr algn="l" rtl="0"/>
            <a:r>
              <a:rPr lang="en-US" sz="2800" dirty="0"/>
              <a:t>The </a:t>
            </a:r>
            <a:r>
              <a:rPr lang="en-US" sz="2800" dirty="0" err="1"/>
              <a:t>Müllerian</a:t>
            </a:r>
            <a:r>
              <a:rPr lang="en-US" sz="2800" dirty="0"/>
              <a:t> structures are usually absent on the side of the functioning testis, but a </a:t>
            </a:r>
            <a:r>
              <a:rPr lang="en-US" sz="2800" dirty="0" err="1"/>
              <a:t>unicornuate</a:t>
            </a:r>
            <a:r>
              <a:rPr lang="en-US" sz="2800" dirty="0"/>
              <a:t> uterus may be present if there is an ovary .</a:t>
            </a:r>
          </a:p>
          <a:p>
            <a:pPr algn="l" rtl="0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5714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699247" y="914400"/>
            <a:ext cx="7745505" cy="52117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The most common cause of 46XY DSD, complete androgen insensitivity syndrome (CAIS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Occurs in individuals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where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virilization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of the external genitalia does not occur, due to a partial or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complete inability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of the androgen receptor to respond to androgen stimulation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l" rtl="0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Testes form normally , secrete AMH, leading to the regression of the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Müllerian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ducts. </a:t>
            </a:r>
          </a:p>
          <a:p>
            <a:pPr algn="l" rtl="0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baby is born with normal female external genitalia, an absent uterus and testes that are found somewhere in their line of descent.</a:t>
            </a:r>
          </a:p>
          <a:p>
            <a:pPr algn="l" rtl="0"/>
            <a:r>
              <a:rPr lang="en-US" dirty="0"/>
              <a:t>If the testes are in the inguinal canal they can cause a hernia.</a:t>
            </a: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09600" y="0"/>
            <a:ext cx="7756263" cy="1054250"/>
          </a:xfrm>
        </p:spPr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</a:rPr>
              <a:t> 3- 46XY </a:t>
            </a:r>
            <a:r>
              <a:rPr lang="en-US" sz="3200" dirty="0">
                <a:solidFill>
                  <a:srgbClr val="00B050"/>
                </a:solidFill>
              </a:rPr>
              <a:t>DSD</a:t>
            </a:r>
            <a:endParaRPr lang="ar-IQ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057400" y="1420009"/>
            <a:ext cx="6777318" cy="1731982"/>
          </a:xfrm>
        </p:spPr>
        <p:txBody>
          <a:bodyPr/>
          <a:lstStyle/>
          <a:p>
            <a:r>
              <a:rPr lang="en-US" dirty="0"/>
              <a:t>Puberty and secondary sexual development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Ass. Prof.  Dr. </a:t>
            </a:r>
            <a:r>
              <a:rPr lang="en-US" dirty="0" err="1"/>
              <a:t>Sawsan</a:t>
            </a:r>
            <a:r>
              <a:rPr lang="en-US" dirty="0"/>
              <a:t>  </a:t>
            </a:r>
            <a:r>
              <a:rPr lang="en-US" dirty="0" err="1"/>
              <a:t>Talib</a:t>
            </a:r>
            <a:r>
              <a:rPr lang="en-US" dirty="0"/>
              <a:t> 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Department of Obstetrics and Gynecology</a:t>
            </a:r>
            <a:br>
              <a:rPr lang="en-US" dirty="0"/>
            </a:br>
            <a:r>
              <a:rPr lang="en-US" dirty="0"/>
              <a:t>College of medicine/ </a:t>
            </a:r>
            <a:r>
              <a:rPr lang="en-US" dirty="0" err="1"/>
              <a:t>Diyala</a:t>
            </a:r>
            <a:r>
              <a:rPr lang="en-US" dirty="0"/>
              <a:t> University</a:t>
            </a:r>
          </a:p>
          <a:p>
            <a:endParaRPr lang="en-US" dirty="0"/>
          </a:p>
          <a:p>
            <a:r>
              <a:rPr lang="en-US" dirty="0" err="1"/>
              <a:t>Lec</a:t>
            </a:r>
            <a:r>
              <a:rPr lang="en-US" dirty="0"/>
              <a:t> </a:t>
            </a:r>
            <a:r>
              <a:rPr lang="en-US" dirty="0" smtClean="0"/>
              <a:t>2/5th </a:t>
            </a:r>
            <a:r>
              <a:rPr lang="en-US" dirty="0"/>
              <a:t>stage /2021-2022</a:t>
            </a:r>
          </a:p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60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8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304801"/>
            <a:ext cx="7745505" cy="58213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C00000"/>
                </a:solidFill>
              </a:rPr>
              <a:t>Management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psychological with full disclosure of the XY karyotype </a:t>
            </a:r>
            <a:r>
              <a:rPr lang="en-US" dirty="0" smtClean="0">
                <a:solidFill>
                  <a:schemeClr val="tx1"/>
                </a:solidFill>
              </a:rPr>
              <a:t>and the </a:t>
            </a:r>
            <a:r>
              <a:rPr lang="en-US" dirty="0">
                <a:solidFill>
                  <a:schemeClr val="tx1"/>
                </a:solidFill>
              </a:rPr>
              <a:t>information that the patient will be infertile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Gonadectomy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is recommended because of the risk of testicular CA, this can be deferred until after puberty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Once the gonads are removed, long-term HRT will be required.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Vaginal dilation is for improving vaginal length.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Surgical vaginal reconstruction  for those that have not responded to a dilation.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In partial androgen insensitivity, the androgen receptor can respond to some extent with limited </a:t>
            </a:r>
            <a:r>
              <a:rPr lang="en-US" dirty="0" err="1">
                <a:solidFill>
                  <a:schemeClr val="tx1"/>
                </a:solidFill>
              </a:rPr>
              <a:t>virilization</a:t>
            </a:r>
            <a:r>
              <a:rPr lang="en-US" dirty="0">
                <a:solidFill>
                  <a:schemeClr val="tx1"/>
                </a:solidFill>
              </a:rPr>
              <a:t>. The child is usually diagnosed at birth with ambiguous genitalia.</a:t>
            </a:r>
          </a:p>
          <a:p>
            <a:pPr marL="457200" indent="-457200" algn="l" rtl="0">
              <a:buFont typeface="+mj-lt"/>
              <a:buAutoNum type="arabicPeriod"/>
            </a:pPr>
            <a:endParaRPr lang="ar-IQ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762001"/>
            <a:ext cx="7745505" cy="536416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XY </a:t>
            </a:r>
            <a:r>
              <a:rPr lang="en-US" sz="2800" dirty="0" err="1"/>
              <a:t>karytype</a:t>
            </a:r>
            <a:r>
              <a:rPr lang="en-US" sz="2800" dirty="0"/>
              <a:t> and normal functioning testes that produce both testosterone and AMH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Unable to convert testosterone to DHT in the peripheral tissues and so cannot </a:t>
            </a:r>
            <a:r>
              <a:rPr lang="en-US" sz="2800" dirty="0" err="1"/>
              <a:t>virilize</a:t>
            </a:r>
            <a:r>
              <a:rPr lang="en-US" sz="2800" dirty="0"/>
              <a:t> normally</a:t>
            </a:r>
            <a:r>
              <a:rPr lang="en-US" sz="2800" dirty="0" smtClean="0"/>
              <a:t>.</a:t>
            </a:r>
          </a:p>
          <a:p>
            <a:pPr marL="0" indent="0" algn="l" rtl="0">
              <a:buNone/>
            </a:pPr>
            <a:endParaRPr lang="en-US" sz="2800" dirty="0"/>
          </a:p>
          <a:p>
            <a:pPr algn="l" rtl="0"/>
            <a:r>
              <a:rPr lang="en-US" sz="2800" dirty="0"/>
              <a:t>Presentation is usually with ambiguous genitalia at birth.</a:t>
            </a:r>
          </a:p>
          <a:p>
            <a:pPr algn="l" rtl="0"/>
            <a:endParaRPr lang="ar-IQ" sz="28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56263" cy="725244"/>
          </a:xfrm>
        </p:spPr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</a:rPr>
              <a:t>4 -Alpha-</a:t>
            </a:r>
            <a:r>
              <a:rPr lang="en-US" sz="3200" dirty="0" err="1" smtClean="0">
                <a:solidFill>
                  <a:srgbClr val="00B050"/>
                </a:solidFill>
              </a:rPr>
              <a:t>reductase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deficiency (no uterus)</a:t>
            </a:r>
            <a:br>
              <a:rPr lang="en-US" sz="3200" dirty="0">
                <a:solidFill>
                  <a:srgbClr val="00B050"/>
                </a:solidFill>
              </a:rPr>
            </a:br>
            <a:endParaRPr lang="ar-IQ" sz="32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0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1066801"/>
            <a:ext cx="7745505" cy="5059362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The </a:t>
            </a:r>
            <a:r>
              <a:rPr lang="en-US" sz="2800" dirty="0"/>
              <a:t>most common cause is congenital adrenal hyperplasia </a:t>
            </a:r>
            <a:r>
              <a:rPr lang="en-US" sz="2800" dirty="0">
                <a:solidFill>
                  <a:srgbClr val="FF0000"/>
                </a:solidFill>
              </a:rPr>
              <a:t>(CAH), </a:t>
            </a:r>
            <a:r>
              <a:rPr lang="en-US" sz="2800" dirty="0"/>
              <a:t>leads to </a:t>
            </a:r>
            <a:r>
              <a:rPr lang="en-US" sz="2800" dirty="0" err="1"/>
              <a:t>virilization</a:t>
            </a:r>
            <a:r>
              <a:rPr lang="en-US" sz="2800" dirty="0"/>
              <a:t>. </a:t>
            </a:r>
          </a:p>
          <a:p>
            <a:pPr algn="l" rtl="0"/>
            <a:r>
              <a:rPr lang="en-US" sz="2800" dirty="0">
                <a:solidFill>
                  <a:srgbClr val="00B050"/>
                </a:solidFill>
              </a:rPr>
              <a:t>An enzyme deficiency in the corticosteroid pathway in the adrenal gland, 90% 21-hydroxylase deficiency. </a:t>
            </a:r>
          </a:p>
          <a:p>
            <a:pPr algn="l" rtl="0"/>
            <a:r>
              <a:rPr lang="en-US" sz="2800" dirty="0"/>
              <a:t>The negative-feedback resulting in hyperplasia of the adrenal glands. </a:t>
            </a:r>
          </a:p>
          <a:p>
            <a:pPr algn="l" rtl="0"/>
            <a:r>
              <a:rPr lang="en-US" sz="2800" dirty="0">
                <a:solidFill>
                  <a:srgbClr val="C00000"/>
                </a:solidFill>
              </a:rPr>
              <a:t>This leads to an excess of androgen , </a:t>
            </a:r>
            <a:r>
              <a:rPr lang="en-US" sz="2800" dirty="0" err="1">
                <a:solidFill>
                  <a:srgbClr val="C00000"/>
                </a:solidFill>
              </a:rPr>
              <a:t>virilization</a:t>
            </a:r>
            <a:r>
              <a:rPr lang="en-US" sz="2800" dirty="0">
                <a:solidFill>
                  <a:srgbClr val="C00000"/>
                </a:solidFill>
              </a:rPr>
              <a:t> of the external genitalia. The clitoris is enlarged and the labia are fused and scrotal in appearance.  </a:t>
            </a:r>
          </a:p>
          <a:p>
            <a:pPr algn="l" rtl="0"/>
            <a:endParaRPr lang="en-US" sz="2800" dirty="0">
              <a:solidFill>
                <a:schemeClr val="accent1"/>
              </a:solidFill>
            </a:endParaRPr>
          </a:p>
          <a:p>
            <a:pPr algn="l" rtl="0"/>
            <a:r>
              <a:rPr lang="en-US" sz="2800" dirty="0">
                <a:solidFill>
                  <a:schemeClr val="accent1"/>
                </a:solidFill>
              </a:rPr>
              <a:t> </a:t>
            </a:r>
          </a:p>
          <a:p>
            <a:pPr algn="l" rtl="0"/>
            <a:endParaRPr lang="en-US" sz="2800" dirty="0"/>
          </a:p>
          <a:p>
            <a:pPr algn="l" rtl="0"/>
            <a:endParaRPr lang="en-US" sz="2800" dirty="0"/>
          </a:p>
          <a:p>
            <a:pPr algn="l" rtl="0"/>
            <a:endParaRPr lang="ar-IQ" sz="28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56263" cy="105425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 5- 46XX </a:t>
            </a:r>
            <a:r>
              <a:rPr lang="en-US" sz="3200" dirty="0">
                <a:solidFill>
                  <a:srgbClr val="FF0000"/>
                </a:solidFill>
              </a:rPr>
              <a:t>DSD</a:t>
            </a:r>
            <a:endParaRPr lang="ar-IQ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239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7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533401"/>
            <a:ext cx="7745505" cy="5592762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2/3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children will have a ‘salt-losing’ variety, inability to produce aldosterone, is a life threatening , often become dangerously unwell within a few days of birth. </a:t>
            </a:r>
          </a:p>
          <a:p>
            <a:pPr algn="l" rtl="0"/>
            <a:r>
              <a:rPr lang="en-US" dirty="0">
                <a:solidFill>
                  <a:schemeClr val="accent6"/>
                </a:solidFill>
              </a:rPr>
              <a:t>Require life-long steroid replacement, such as hydrocortisone.</a:t>
            </a:r>
          </a:p>
          <a:p>
            <a:pPr algn="l" rtl="0"/>
            <a:r>
              <a:rPr lang="en-US" dirty="0">
                <a:solidFill>
                  <a:srgbClr val="7030A0"/>
                </a:solidFill>
              </a:rPr>
              <a:t>Once the infant is stabilized on their steroid regime, surgical treatment of the genitalia is considered, feminizing genital surgery within the first year of life. </a:t>
            </a:r>
          </a:p>
          <a:p>
            <a:pPr algn="l" rtl="0"/>
            <a:r>
              <a:rPr lang="en-US" dirty="0"/>
              <a:t>A multidisciplinary team (MDT) involving surgeons, endocrinologists and psychologists are required.</a:t>
            </a:r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74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334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2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838200"/>
            <a:ext cx="7745505" cy="5714999"/>
          </a:xfrm>
        </p:spPr>
        <p:txBody>
          <a:bodyPr>
            <a:no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Puberty</a:t>
            </a:r>
            <a:r>
              <a:rPr lang="en-US" dirty="0"/>
              <a:t> is the process of reproductive and sexual development and maturation that changes a child into </a:t>
            </a:r>
            <a:r>
              <a:rPr lang="en-US" dirty="0" smtClean="0"/>
              <a:t>an adult.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During childhood</a:t>
            </a:r>
            <a:r>
              <a:rPr lang="en-US" dirty="0"/>
              <a:t>, the HPO axis is suppressed and levels of </a:t>
            </a:r>
            <a:r>
              <a:rPr lang="en-US" dirty="0" err="1"/>
              <a:t>GnRH</a:t>
            </a:r>
            <a:r>
              <a:rPr lang="en-US" dirty="0"/>
              <a:t>, FSH and LH are very low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From the age of 8–9 years </a:t>
            </a:r>
            <a:r>
              <a:rPr lang="en-US" dirty="0" err="1"/>
              <a:t>GnRH</a:t>
            </a:r>
            <a:r>
              <a:rPr lang="en-US" dirty="0"/>
              <a:t> is secreted in pulsations of increasing amplitude and </a:t>
            </a:r>
            <a:r>
              <a:rPr lang="en-US" dirty="0" smtClean="0"/>
              <a:t>frequency.</a:t>
            </a:r>
          </a:p>
          <a:p>
            <a:pPr algn="l" rtl="0"/>
            <a:r>
              <a:rPr lang="en-US" dirty="0"/>
              <a:t>This stimulates secretion of FSH and LH by the pituitary glands, which triggers follicular growth &amp; </a:t>
            </a:r>
            <a:r>
              <a:rPr lang="en-US" dirty="0" err="1"/>
              <a:t>oestrogen</a:t>
            </a:r>
            <a:r>
              <a:rPr lang="en-US" dirty="0"/>
              <a:t> production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33400" y="76200"/>
            <a:ext cx="7756263" cy="762000"/>
          </a:xfrm>
        </p:spPr>
        <p:txBody>
          <a:bodyPr/>
          <a:lstStyle/>
          <a:p>
            <a:r>
              <a:rPr lang="en-US" sz="3600" dirty="0"/>
              <a:t>Normal puberty</a:t>
            </a:r>
            <a:endParaRPr lang="ar-IQ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14" y="2324100"/>
            <a:ext cx="7239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53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457201"/>
            <a:ext cx="7745505" cy="5668962"/>
          </a:xfrm>
        </p:spPr>
        <p:txBody>
          <a:bodyPr/>
          <a:lstStyle/>
          <a:p>
            <a:pPr algn="l" rtl="0"/>
            <a:r>
              <a:rPr lang="en-US" dirty="0"/>
              <a:t>The exact mechanism is still unknown, but it is influenced by race, heredity, body weight and exercise.</a:t>
            </a:r>
          </a:p>
          <a:p>
            <a:pPr marL="0" indent="0" algn="l" rtl="0">
              <a:buNone/>
            </a:pPr>
            <a:r>
              <a:rPr lang="en-US" dirty="0" err="1">
                <a:solidFill>
                  <a:srgbClr val="FF0000"/>
                </a:solidFill>
              </a:rPr>
              <a:t>Leptin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plays </a:t>
            </a:r>
            <a:r>
              <a:rPr lang="en-US" dirty="0">
                <a:solidFill>
                  <a:srgbClr val="FF0000"/>
                </a:solidFill>
              </a:rPr>
              <a:t>a role in the onset of </a:t>
            </a:r>
            <a:r>
              <a:rPr lang="en-US" dirty="0" smtClean="0">
                <a:solidFill>
                  <a:srgbClr val="FF0000"/>
                </a:solidFill>
              </a:rPr>
              <a:t>puberty.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physical changes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are</a:t>
            </a:r>
          </a:p>
          <a:p>
            <a:pPr marL="0" indent="0" algn="l" rtl="0"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algn="l" rtl="0"/>
            <a:endParaRPr lang="ar-IQ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4" y="2590800"/>
            <a:ext cx="76485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14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304800"/>
            <a:ext cx="8126505" cy="5782815"/>
          </a:xfrm>
        </p:spPr>
        <p:txBody>
          <a:bodyPr/>
          <a:lstStyle/>
          <a:p>
            <a:pPr algn="l" rtl="0"/>
            <a:r>
              <a:rPr lang="en-US" dirty="0"/>
              <a:t>GH secretion also increases ( pubertal growth spurt</a:t>
            </a:r>
            <a:r>
              <a:rPr lang="en-US" dirty="0" smtClean="0"/>
              <a:t>).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l" rtl="0"/>
            <a:r>
              <a:rPr lang="en-US" dirty="0"/>
              <a:t>The mean age of menarche is 12.8 years and it may take over 3 years before establishing a regular pattern. </a:t>
            </a: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Initial cycles are usually </a:t>
            </a:r>
            <a:r>
              <a:rPr lang="en-US" dirty="0" err="1"/>
              <a:t>anovulatory</a:t>
            </a:r>
            <a:r>
              <a:rPr lang="en-US" dirty="0"/>
              <a:t> and irregular.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absence of menstruation is called </a:t>
            </a:r>
            <a:r>
              <a:rPr lang="en-US" dirty="0" err="1"/>
              <a:t>amenorrhoea</a:t>
            </a:r>
            <a:r>
              <a:rPr lang="en-US" dirty="0"/>
              <a:t> and may be primary or secondary 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Pubertal development was described by Tanner (breast and pubic hair development) , (stages 1–5) </a:t>
            </a:r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329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Tanner staging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9247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7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Precocious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puberty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This is defined as the onset of puberty before the age of 8 in a girl or 9 in a boy</a:t>
            </a:r>
            <a:endParaRPr lang="ar-IQ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124200" y="4953000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25% pathological</a:t>
            </a:r>
            <a:endParaRPr lang="ar-IQ" sz="14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181600" y="5943600"/>
            <a:ext cx="2438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Always pathological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2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1295401"/>
            <a:ext cx="7745505" cy="4830762"/>
          </a:xfrm>
        </p:spPr>
        <p:txBody>
          <a:bodyPr/>
          <a:lstStyle/>
          <a:p>
            <a:pPr algn="l" rtl="0"/>
            <a:r>
              <a:rPr lang="en-US" sz="1800" dirty="0"/>
              <a:t>When there are no signs of secondary sexual characteristics by the age of 14 </a:t>
            </a:r>
            <a:r>
              <a:rPr lang="en-US" sz="1800" dirty="0" smtClean="0"/>
              <a:t>years or no menses by age of 16 </a:t>
            </a:r>
          </a:p>
          <a:p>
            <a:pPr algn="l" rtl="0"/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25244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Delayed puberty</a:t>
            </a:r>
            <a:endParaRPr lang="ar-IQ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9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8838</TotalTime>
  <Words>1209</Words>
  <Application>Microsoft Office PowerPoint</Application>
  <PresentationFormat>عرض على الشاشة (3:4)‏</PresentationFormat>
  <Paragraphs>133</Paragraphs>
  <Slides>24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غلاف فني</vt:lpstr>
      <vt:lpstr>عرض تقديمي في PowerPoint</vt:lpstr>
      <vt:lpstr>Puberty and secondary sexual development</vt:lpstr>
      <vt:lpstr>Normal puberty</vt:lpstr>
      <vt:lpstr>عرض تقديمي في PowerPoint</vt:lpstr>
      <vt:lpstr>عرض تقديمي في PowerPoint</vt:lpstr>
      <vt:lpstr>Tanner staging</vt:lpstr>
      <vt:lpstr>عرض تقديمي في PowerPoint</vt:lpstr>
      <vt:lpstr>Precocious puberty This is defined as the onset of puberty before the age of 8 in a girl or 9 in a boy</vt:lpstr>
      <vt:lpstr>Delayed puberty</vt:lpstr>
      <vt:lpstr>عرض تقديمي في PowerPoint</vt:lpstr>
      <vt:lpstr>Disorders of sexual development</vt:lpstr>
      <vt:lpstr>Non-structural causes of DSD</vt:lpstr>
      <vt:lpstr>عرض تقديمي في PowerPoint</vt:lpstr>
      <vt:lpstr>عرض تقديمي في PowerPoint</vt:lpstr>
      <vt:lpstr>عرض تقديمي في PowerPoint</vt:lpstr>
      <vt:lpstr> 2- 46XY gonadal dysgenesis </vt:lpstr>
      <vt:lpstr>عرض تقديمي في PowerPoint</vt:lpstr>
      <vt:lpstr>عرض تقديمي في PowerPoint</vt:lpstr>
      <vt:lpstr> 3- 46XY DSD</vt:lpstr>
      <vt:lpstr>عرض تقديمي في PowerPoint</vt:lpstr>
      <vt:lpstr>4 -Alpha-reductase deficiency (no uterus) </vt:lpstr>
      <vt:lpstr> 5- 46XX DSD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Puberty and secondary sexual development</dc:title>
  <dc:creator>Smart</dc:creator>
  <cp:lastModifiedBy>Smart</cp:lastModifiedBy>
  <cp:revision>27</cp:revision>
  <dcterms:created xsi:type="dcterms:W3CDTF">2021-10-20T20:03:22Z</dcterms:created>
  <dcterms:modified xsi:type="dcterms:W3CDTF">2021-11-14T12:05:01Z</dcterms:modified>
</cp:coreProperties>
</file>